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  <p:embeddedFont>
      <p:font typeface="Palatino Linotype"/>
      <p:regular r:id="rId15"/>
      <p:bold r:id="rId16"/>
      <p:italic r:id="rId17"/>
      <p:boldItalic r:id="rId18"/>
    </p:embeddedFont>
    <p:embeddedFont>
      <p:font typeface="Jim Nightshade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w2SlnML+lTpvQk9f1Li5lMtOQ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PalatinoLinotype-regular.fntdata"/><Relationship Id="rId14" Type="http://schemas.openxmlformats.org/officeDocument/2006/relationships/font" Target="fonts/Tahoma-bold.fntdata"/><Relationship Id="rId17" Type="http://schemas.openxmlformats.org/officeDocument/2006/relationships/font" Target="fonts/PalatinoLinotype-italic.fntdata"/><Relationship Id="rId16" Type="http://schemas.openxmlformats.org/officeDocument/2006/relationships/font" Target="fonts/PalatinoLinotype-bold.fntdata"/><Relationship Id="rId5" Type="http://schemas.openxmlformats.org/officeDocument/2006/relationships/slide" Target="slides/slide1.xml"/><Relationship Id="rId19" Type="http://schemas.openxmlformats.org/officeDocument/2006/relationships/font" Target="fonts/JimNightshade-regular.fntdata"/><Relationship Id="rId6" Type="http://schemas.openxmlformats.org/officeDocument/2006/relationships/slide" Target="slides/slide2.xml"/><Relationship Id="rId18" Type="http://schemas.openxmlformats.org/officeDocument/2006/relationships/font" Target="fonts/PalatinoLinotype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jpg"/><Relationship Id="rId10" Type="http://schemas.openxmlformats.org/officeDocument/2006/relationships/image" Target="../media/image24.jpg"/><Relationship Id="rId13" Type="http://schemas.openxmlformats.org/officeDocument/2006/relationships/image" Target="../media/image8.jpg"/><Relationship Id="rId1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9" Type="http://schemas.openxmlformats.org/officeDocument/2006/relationships/image" Target="../media/image4.jpg"/><Relationship Id="rId15" Type="http://schemas.openxmlformats.org/officeDocument/2006/relationships/image" Target="../media/image7.jpg"/><Relationship Id="rId14" Type="http://schemas.openxmlformats.org/officeDocument/2006/relationships/image" Target="../media/image9.jpg"/><Relationship Id="rId17" Type="http://schemas.openxmlformats.org/officeDocument/2006/relationships/image" Target="../media/image23.jpg"/><Relationship Id="rId16" Type="http://schemas.openxmlformats.org/officeDocument/2006/relationships/image" Target="../media/image11.jpg"/><Relationship Id="rId5" Type="http://schemas.openxmlformats.org/officeDocument/2006/relationships/image" Target="../media/image3.png"/><Relationship Id="rId19" Type="http://schemas.openxmlformats.org/officeDocument/2006/relationships/image" Target="../media/image21.jpg"/><Relationship Id="rId6" Type="http://schemas.openxmlformats.org/officeDocument/2006/relationships/image" Target="../media/image5.png"/><Relationship Id="rId18" Type="http://schemas.openxmlformats.org/officeDocument/2006/relationships/image" Target="../media/image12.png"/><Relationship Id="rId7" Type="http://schemas.openxmlformats.org/officeDocument/2006/relationships/image" Target="../media/image14.jpg"/><Relationship Id="rId8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521283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630119" y="4300538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1E4E79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521283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1E4E79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754580" y="-37238"/>
            <a:ext cx="7380874" cy="19146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ckwell"/>
              <a:buNone/>
            </a:pPr>
            <a:r>
              <a:rPr b="0" i="0" lang="es-ES" sz="27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Seminario de Filosofía.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ckwell"/>
              <a:buNone/>
            </a:pPr>
            <a:r>
              <a:rPr b="0" i="0" lang="es-ES" sz="27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Teorías bases de la Psicología Contemporánea</a:t>
            </a:r>
            <a:br>
              <a:rPr b="0" i="0" lang="es-ES" sz="27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ockwell"/>
              <a:buNone/>
            </a:pPr>
            <a:r>
              <a:rPr b="0" i="1" lang="es-ES" sz="2700" u="sng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Diferenciado área A 3ro medio 202</a:t>
            </a:r>
            <a:r>
              <a:rPr i="1" lang="es-ES" sz="2700" u="sng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sng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chemeClr val="dk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94" name="Google Shape;94;p1"/>
          <p:cNvSpPr/>
          <p:nvPr/>
        </p:nvSpPr>
        <p:spPr>
          <a:xfrm rot="-963826">
            <a:off x="2788190" y="202009"/>
            <a:ext cx="427659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7200" u="none" cap="none" strike="noStrike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descr="Psicología Clínica | Servicios | OxígenoOxígeno"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26004" y="334193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psicología como estudio de la mente" id="96" name="Google Shape;9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666762">
            <a:off x="7278625" y="3647332"/>
            <a:ext cx="29813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ómo la psicología puede influir en los procesos de aprendizaje? |  Universidad Ean" id="97" name="Google Shape;9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173927">
            <a:off x="8306546" y="1330190"/>
            <a:ext cx="4010025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rastorno de Personalidad: Tipos, síntomas y tratamiento" id="98" name="Google Shape;9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276" y="4838700"/>
            <a:ext cx="226695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▷ Trastornos de la personalidad - 【 Blog Psicología Aquiles Ψ 】" id="99" name="Google Shape;9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851699" y="4905375"/>
            <a:ext cx="234315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é son las terapias energéticas? - Blog de CIM Formación" id="100" name="Google Shape;10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3052265">
            <a:off x="-408725" y="2682234"/>
            <a:ext cx="3695479" cy="20694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rapia Grupal, por que consideramos tan importante?" id="101" name="Google Shape;101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39289" y="1793576"/>
            <a:ext cx="2562225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pos de Terapias - AMAI TLP" id="102" name="Google Shape;102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004311" y="5217778"/>
            <a:ext cx="27622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É ES EL PSICOANÁLISIS? - CuidadosaMENTE" id="103" name="Google Shape;10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66561" y="5113952"/>
            <a:ext cx="2571750" cy="1781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é es el Psicoanálisis? - RedPsi: Terapeutas a Tu Alcance – RedPsi.com.ar" id="104" name="Google Shape;104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94832" y="4325951"/>
            <a:ext cx="2868115" cy="8918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sicoanálisis y la expriencia del arte | Generación Anáhuac" id="105" name="Google Shape;105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873641" y="3232395"/>
            <a:ext cx="232410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2 Los Conceptos Fundamentales del Conductismo – Universidad Juventus  Portal" id="106" name="Google Shape;106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614161" y="3719839"/>
            <a:ext cx="2724150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ductismo (Jhon Watson) | Mind Map" id="107" name="Google Shape;107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185687" y="5253364"/>
            <a:ext cx="278130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Psicología Humanista: qué es y en qué consiste" id="108" name="Google Shape;108;p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915070" y="1793576"/>
            <a:ext cx="4518399" cy="25303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psicología Humanista y la pirámide de Maslow - Das Evoluciona" id="109" name="Google Shape;109;p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542796" y="1773577"/>
            <a:ext cx="281940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sicología Humanista by Angie Bordas on Prezi Design" id="110" name="Google Shape;110;p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0345237" y="106251"/>
            <a:ext cx="1846763" cy="306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1344706" y="537465"/>
            <a:ext cx="9404675" cy="10510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16" name="Google Shape;1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211202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"/>
          <p:cNvSpPr/>
          <p:nvPr/>
        </p:nvSpPr>
        <p:spPr>
          <a:xfrm>
            <a:off x="329505" y="1490623"/>
            <a:ext cx="8696161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estudio de la Teorías Bases de la Psicología Contemporánea va 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allá de saber y entender mi conducta y la de los demás, también están nuestros anhelos, deseos, temores, afinidades y todo aquello que nos hace diferentes del otro, diferentes y únicos.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Entender al otro, implica entender y comprendernos desde nuestras diferencias. </a:t>
            </a:r>
            <a:endParaRPr/>
          </a:p>
        </p:txBody>
      </p:sp>
      <p:sp>
        <p:nvSpPr>
          <p:cNvPr id="118" name="Google Shape;118;p2"/>
          <p:cNvSpPr/>
          <p:nvPr/>
        </p:nvSpPr>
        <p:spPr>
          <a:xfrm>
            <a:off x="262402" y="3388659"/>
            <a:ext cx="35242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Los principios de la Disciplina llamada Psicología: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Psicología tiene tres corrientes que son sus pilares fundamentales: Conductismo, Psicoanálisis y Psicología Humanista. Entender los fundamentos de estas corrientes es entender como mira al individuo y a la sociedad la Psicología. </a:t>
            </a:r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4055633" y="3313355"/>
            <a:ext cx="4087905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Psicología tiene un lenguaje y una explicación para estas palabras o conceptos: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Nuestros temores tienen una explicación, nuestras fobias y nuestros gustos responden a una explicación.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Nuestros actos y el de los demás, nuestros gustos y preferencias nuestras angustias y alegrías, todo es posible de ser explicado desde la Psicología. </a:t>
            </a:r>
            <a:endParaRPr/>
          </a:p>
        </p:txBody>
      </p:sp>
      <p:sp>
        <p:nvSpPr>
          <p:cNvPr id="120" name="Google Shape;120;p2"/>
          <p:cNvSpPr/>
          <p:nvPr/>
        </p:nvSpPr>
        <p:spPr>
          <a:xfrm>
            <a:off x="8498541" y="3313355"/>
            <a:ext cx="330259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la medida que explicamos algunas conductas o emociones, surgen nuevas preguntas, nuevos desafíos.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Nuestra mirada responde a formas y principios previos que guian nuestra razón y nuestras búsquedas, ¿Por qué? ¿nos ocultamos algo a nosotros mismos?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sicología Humanista - Definición y Diferencias con otros Enfoques" id="121" name="Google Shape;121;p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25666" y="1588522"/>
            <a:ext cx="2895600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"/>
          <p:cNvSpPr/>
          <p:nvPr/>
        </p:nvSpPr>
        <p:spPr>
          <a:xfrm>
            <a:off x="1344706" y="273465"/>
            <a:ext cx="8944430" cy="118777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Seminarios de Filosofía. Teorías bases de la Psicología contemporánea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 txBox="1"/>
          <p:nvPr>
            <p:ph type="title"/>
          </p:nvPr>
        </p:nvSpPr>
        <p:spPr>
          <a:xfrm>
            <a:off x="1908323" y="179329"/>
            <a:ext cx="9731451" cy="19928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alatino Linotype"/>
              <a:buNone/>
            </a:pPr>
            <a:r>
              <a:rPr b="1" i="1" lang="es-ES">
                <a:latin typeface="Palatino Linotype"/>
                <a:ea typeface="Palatino Linotype"/>
                <a:cs typeface="Palatino Linotype"/>
                <a:sym typeface="Palatino Linotype"/>
              </a:rPr>
              <a:t>Seminario de Filosofía </a:t>
            </a:r>
            <a:r>
              <a:rPr b="1" lang="es-ES" sz="2400"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/>
          <p:nvPr/>
        </p:nvSpPr>
        <p:spPr>
          <a:xfrm>
            <a:off x="205167" y="1623701"/>
            <a:ext cx="6895455" cy="499225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 </a:t>
            </a:r>
            <a:endParaRPr/>
          </a:p>
          <a:p>
            <a:pPr indent="-95250" lvl="0" marL="0" marR="0" rtl="0" algn="l">
              <a:lnSpc>
                <a:spcPct val="91666"/>
              </a:lnSpc>
              <a:spcBef>
                <a:spcPts val="750"/>
              </a:spcBef>
              <a:spcAft>
                <a:spcPts val="0"/>
              </a:spcAft>
              <a:buClr>
                <a:srgbClr val="EEF0FF"/>
              </a:buClr>
              <a:buSzPts val="1500"/>
              <a:buFont typeface="Arial"/>
              <a:buChar char="•"/>
            </a:pPr>
            <a:r>
              <a:rPr b="1" i="0" lang="es-ES" sz="15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Pensamiento crítico:</a:t>
            </a:r>
            <a:endParaRPr b="0" i="0" sz="15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500"/>
              <a:buFont typeface="Arial"/>
              <a:buChar char="•"/>
            </a:pPr>
            <a:r>
              <a:rPr b="0" i="0" lang="es-ES" sz="15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La investigación psicológica requiere evaluar la validez de la información, identificar sesgos y formular argumentos lógicos. </a:t>
            </a:r>
            <a:endParaRPr b="0" i="0" sz="1500">
              <a:solidFill>
                <a:srgbClr val="A8C7F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EEF0FF"/>
              </a:buClr>
              <a:buSzPts val="1500"/>
              <a:buFont typeface="Arial"/>
              <a:buChar char="•"/>
            </a:pPr>
            <a:r>
              <a:rPr b="1" i="0" lang="es-ES" sz="15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Análisis y síntesis:</a:t>
            </a:r>
            <a:endParaRPr b="0" i="0" sz="15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500"/>
              <a:buFont typeface="Arial"/>
              <a:buChar char="•"/>
            </a:pPr>
            <a:r>
              <a:rPr b="0" i="0" lang="es-ES" sz="15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Se aprende a descomponer problemas complejos en partes más pequeñas y a integrar la información para construir una comprensión más completa. </a:t>
            </a:r>
            <a:endParaRPr b="0" i="0" sz="1500">
              <a:solidFill>
                <a:srgbClr val="A8C7F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EEF0FF"/>
              </a:buClr>
              <a:buSzPts val="1500"/>
              <a:buFont typeface="Arial"/>
              <a:buChar char="•"/>
            </a:pPr>
            <a:r>
              <a:rPr b="1" i="0" lang="es-ES" sz="15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Resolución de problemas:</a:t>
            </a:r>
            <a:endParaRPr b="0" i="0" sz="15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500"/>
              <a:buFont typeface="Arial"/>
              <a:buChar char="•"/>
            </a:pPr>
            <a:r>
              <a:rPr b="0" i="0" lang="es-ES" sz="15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Se desarrolla la capacidad de identificar problemas, formular hipótesis, diseñar estrategias de investigación y evaluar resultados. </a:t>
            </a:r>
            <a:endParaRPr b="0" i="0" sz="1500">
              <a:solidFill>
                <a:srgbClr val="A8C7F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EEF0FF"/>
              </a:buClr>
              <a:buSzPts val="1500"/>
              <a:buFont typeface="Arial"/>
              <a:buChar char="•"/>
            </a:pPr>
            <a:r>
              <a:rPr b="1" i="0" lang="es-ES" sz="15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Comunicación efectiva:</a:t>
            </a:r>
            <a:endParaRPr b="0" i="0" sz="15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9525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500"/>
              <a:buFont typeface="Arial"/>
              <a:buChar char="•"/>
            </a:pPr>
            <a:r>
              <a:rPr b="0" i="0" lang="es-ES" sz="15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La investigación implica la presentación clara de resultados a través de informes, artículos y presentaciones, así como la comunicación con otros investigadores y participantes. </a:t>
            </a:r>
            <a:endParaRPr sz="11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7224960" y="1623701"/>
            <a:ext cx="4636544" cy="4992250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conductas de entrada debes tener?</a:t>
            </a:r>
            <a:endParaRPr/>
          </a:p>
          <a:p>
            <a:pPr indent="-101600" lvl="0" marL="0" marR="0" rtl="0" algn="l">
              <a:lnSpc>
                <a:spcPct val="91666"/>
              </a:lnSpc>
              <a:spcBef>
                <a:spcPts val="750"/>
              </a:spcBef>
              <a:spcAft>
                <a:spcPts val="0"/>
              </a:spcAft>
              <a:buClr>
                <a:srgbClr val="EEF0FF"/>
              </a:buClr>
              <a:buSzPts val="1600"/>
              <a:buFont typeface="Arial"/>
              <a:buChar char="•"/>
            </a:pPr>
            <a:r>
              <a:rPr b="1" i="0" lang="es-ES" sz="16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Curiosidad y espíritu crítico:</a:t>
            </a:r>
            <a:endParaRPr b="0" i="0" sz="16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600"/>
              <a:buFont typeface="Arial"/>
              <a:buChar char="•"/>
            </a:pPr>
            <a:r>
              <a:rPr b="0" i="0" lang="es-ES" sz="16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Un investigador en psicología debe tener una genuina curiosidad por el comportamiento humano y la capacidad de cuestionar las teorías existentes, buscando nuevas perspectivas y soluciones a problemas psicológicos.</a:t>
            </a:r>
            <a:endParaRPr sz="1200"/>
          </a:p>
          <a:p>
            <a:pPr indent="-10160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EEF0FF"/>
              </a:buClr>
              <a:buSzPts val="1600"/>
              <a:buFont typeface="Arial"/>
              <a:buChar char="•"/>
            </a:pPr>
            <a:r>
              <a:rPr b="1" i="0" lang="es-ES" sz="16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Empatía y habilidades interpersonales:</a:t>
            </a:r>
            <a:endParaRPr b="0" i="0" sz="16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600"/>
              <a:buFont typeface="Arial"/>
              <a:buChar char="•"/>
            </a:pPr>
            <a:r>
              <a:rPr b="0" i="0" lang="es-ES" sz="16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La capacidad de establecer una buena relación con los participantes, comprender sus perspectivas y comunicarse eficazmente es crucial, especialmente en investigaciones que involucran interacciones directas con personas.</a:t>
            </a:r>
            <a:endParaRPr sz="1200"/>
          </a:p>
          <a:p>
            <a:pPr indent="-10160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EEF0FF"/>
              </a:buClr>
              <a:buSzPts val="1600"/>
              <a:buFont typeface="Arial"/>
              <a:buChar char="•"/>
            </a:pPr>
            <a:r>
              <a:rPr b="1" i="0" lang="es-ES" sz="16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Organización y planificación:</a:t>
            </a:r>
            <a:endParaRPr b="0" i="0" sz="1600">
              <a:solidFill>
                <a:srgbClr val="EEF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0" marL="0" marR="0" rtl="0" algn="l">
              <a:lnSpc>
                <a:spcPct val="91666"/>
              </a:lnSpc>
              <a:spcBef>
                <a:spcPts val="1350"/>
              </a:spcBef>
              <a:spcAft>
                <a:spcPts val="0"/>
              </a:spcAft>
              <a:buClr>
                <a:srgbClr val="C3C6D6"/>
              </a:buClr>
              <a:buSzPts val="1600"/>
              <a:buFont typeface="Arial"/>
              <a:buChar char="•"/>
            </a:pPr>
            <a:r>
              <a:rPr b="0" i="0" lang="es-ES" sz="1600">
                <a:solidFill>
                  <a:srgbClr val="C3C6D6"/>
                </a:solidFill>
                <a:latin typeface="Arial"/>
                <a:ea typeface="Arial"/>
                <a:cs typeface="Arial"/>
                <a:sym typeface="Arial"/>
              </a:rPr>
              <a:t>La investigación psicológica requiere una cuidadosa planificación y organización, desde la definición del problema hasta la presentación de los resultados. Es importante ser sistemático y metódico en cada etapa del proceso.</a:t>
            </a:r>
            <a:endParaRPr sz="12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 txBox="1"/>
          <p:nvPr>
            <p:ph type="title"/>
          </p:nvPr>
        </p:nvSpPr>
        <p:spPr>
          <a:xfrm>
            <a:off x="2049965" y="247204"/>
            <a:ext cx="8841059" cy="1043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im Nightshade"/>
              <a:buNone/>
            </a:pPr>
            <a:r>
              <a:rPr lang="es-ES">
                <a:latin typeface="Jim Nightshade"/>
                <a:ea typeface="Jim Nightshade"/>
                <a:cs typeface="Jim Nightshade"/>
                <a:sym typeface="Jim Nightshade"/>
              </a:rPr>
              <a:t>Seminario de Filosofía</a:t>
            </a:r>
            <a:r>
              <a:rPr lang="es-ES" sz="2400">
                <a:latin typeface="Tahoma"/>
                <a:ea typeface="Tahoma"/>
                <a:cs typeface="Tahoma"/>
                <a:sym typeface="Tahoma"/>
              </a:rPr>
              <a:t>…¿Cuáles son los desafíos del aprendizaje de la asignatura?  </a:t>
            </a:r>
            <a:r>
              <a:rPr lang="es-ES" sz="2400"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/>
          <p:nvPr/>
        </p:nvSpPr>
        <p:spPr>
          <a:xfrm>
            <a:off x="796066" y="1624405"/>
            <a:ext cx="8498541" cy="4776395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0FF"/>
              </a:buClr>
              <a:buSzPts val="1800"/>
              <a:buFont typeface="Arial"/>
              <a:buNone/>
            </a:pPr>
            <a:r>
              <a:rPr b="0" i="0" lang="es-ES" sz="18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1. La complejidad del comportamiento humano: El comportamiento humano es intrínsecamente complejo y multifacético, lo que dificulta la creación de teorías universales que puedan explicar todos los fenómenos psicológicos. </a:t>
            </a:r>
            <a:endParaRPr b="0" i="0" sz="1800">
              <a:solidFill>
                <a:srgbClr val="A8C7F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Clr>
                <a:srgbClr val="EEF0FF"/>
              </a:buClr>
              <a:buSzPts val="1800"/>
              <a:buFont typeface="Arial"/>
              <a:buNone/>
            </a:pPr>
            <a:r>
              <a:rPr b="0" i="0" lang="es-ES" sz="18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2. Variabilidad individual: Las diferencias individuales en personalidad, experiencias y respuestas a estímulos hacen que sea difícil predecir con precisión cómo se comportará una persona en una situación particular. </a:t>
            </a:r>
            <a:endParaRPr b="0" i="0" sz="1800">
              <a:solidFill>
                <a:srgbClr val="A8C7F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Clr>
                <a:srgbClr val="EEF0FF"/>
              </a:buClr>
              <a:buSzPts val="1800"/>
              <a:buFont typeface="Arial"/>
              <a:buNone/>
            </a:pPr>
            <a:r>
              <a:rPr b="0" i="0" lang="es-ES" sz="1800">
                <a:solidFill>
                  <a:srgbClr val="EEF0FF"/>
                </a:solidFill>
                <a:latin typeface="Arial"/>
                <a:ea typeface="Arial"/>
                <a:cs typeface="Arial"/>
                <a:sym typeface="Arial"/>
              </a:rPr>
              <a:t>3. Escuelas de pensamiento: La psicología se ha dividido en múltiples escuelas de pensamiento, como el conductismo, el psicoanálisis y el cognitivismo, lo que puede llevar a desacuerdos sobre la naturaleza de la mente y el comportamiento, y a la dificultad de encontrar un consenso. </a:t>
            </a:r>
            <a:endParaRPr/>
          </a:p>
        </p:txBody>
      </p:sp>
      <p:pic>
        <p:nvPicPr>
          <p:cNvPr descr="Qué es la psicología? - Clínica Gouet de Psicología" id="138" name="Google Shape;138;p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4386626">
            <a:off x="8090909" y="1861596"/>
            <a:ext cx="3086100" cy="147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>
            <p:ph type="title"/>
          </p:nvPr>
        </p:nvSpPr>
        <p:spPr>
          <a:xfrm>
            <a:off x="2049965" y="466494"/>
            <a:ext cx="8841059" cy="6047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im Nightshade"/>
              <a:buNone/>
            </a:pPr>
            <a:r>
              <a:rPr b="1" lang="es-ES" sz="3600">
                <a:latin typeface="Jim Nightshade"/>
                <a:ea typeface="Jim Nightshade"/>
                <a:cs typeface="Jim Nightshade"/>
                <a:sym typeface="Jim Nightshade"/>
              </a:rPr>
              <a:t>Seminario de Filosofía. … Plan de estudio      </a:t>
            </a:r>
            <a:endParaRPr/>
          </a:p>
        </p:txBody>
      </p:sp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/>
          <p:nvPr/>
        </p:nvSpPr>
        <p:spPr>
          <a:xfrm>
            <a:off x="903642" y="3030212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“El Método Científico y el Conductismo"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903642" y="4789536"/>
            <a:ext cx="453972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“Psicología Humanista y sus Terapias"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5723965" y="4789536"/>
            <a:ext cx="479521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“Teorías de la Personalidad y Trastornos de la Personalidad"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5723965" y="3030212"/>
            <a:ext cx="4795219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“Psicoanálisis"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é es el conductismo? Implicaciones curriculares – Blog Educación  Matemática en las Américas" id="149" name="Google Shape;14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1309" y="1071275"/>
            <a:ext cx="270510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 transferencia en psicoanálisis. Concepto y antecedentes." id="150" name="Google Shape;15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4277" y="112084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stítulo en Psicología Clínica Especialista en Psicoterapia Humanista  Transpersonal - Posgrados y Educación Continua UDP" id="151" name="Google Shape;15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37210" y="1120840"/>
            <a:ext cx="2667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 txBox="1"/>
          <p:nvPr>
            <p:ph type="title"/>
          </p:nvPr>
        </p:nvSpPr>
        <p:spPr>
          <a:xfrm>
            <a:off x="2049965" y="247204"/>
            <a:ext cx="8841059" cy="1043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Jim Nightshade"/>
              <a:buNone/>
            </a:pPr>
            <a:r>
              <a:rPr b="1" lang="es-ES">
                <a:latin typeface="Jim Nightshade"/>
                <a:ea typeface="Jim Nightshade"/>
                <a:cs typeface="Jim Nightshade"/>
                <a:sym typeface="Jim Nightshade"/>
              </a:rPr>
              <a:t>Seminario de Filosofía: </a:t>
            </a:r>
            <a:r>
              <a:rPr b="1" lang="es-ES" sz="2400">
                <a:latin typeface="Jim Nightshade"/>
                <a:ea typeface="Jim Nightshade"/>
                <a:cs typeface="Jim Nightshade"/>
                <a:sym typeface="Jim Nightshade"/>
              </a:rPr>
              <a:t>Tipos de evaluación y áreas de desarrollo profesional       </a:t>
            </a:r>
            <a:endParaRPr/>
          </a:p>
        </p:txBody>
      </p:sp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/>
          <p:nvPr/>
        </p:nvSpPr>
        <p:spPr>
          <a:xfrm>
            <a:off x="233565" y="1665907"/>
            <a:ext cx="3034387" cy="435837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sumativas, acumulativas y formativas clase a clase, ligadas a contenidos de la asignatura y lectura de textos filosóficos y de psicología (Conductismo, Psicoanálisis, Psicología Humanista, Epistemología.) </a:t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3422130" y="1290567"/>
            <a:ext cx="3173506" cy="525008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Todas las Pedagogías.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Filosofía.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Todas las carreras del área de la salud.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Periodismo.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Periodismo.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Antropología.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Sociología.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 otras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6679076" y="2809893"/>
            <a:ext cx="3570863" cy="272511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Otros: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vocabulario 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amplio. Nociones generales para generar hábitos y sumar una perspectiva diferente de como observar a ti mismo y a los demás.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9076" y="5016534"/>
            <a:ext cx="3267075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▷ DSM 5: Trastornos de la Personalidad 【 Psicología OTG ✍】" id="162" name="Google Shape;16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38089" y="137697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pos de terapias naturales - Clínica Forma en Toledo" id="163" name="Google Shape;16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9505" y="5160046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</cp:coreProperties>
</file>